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01" r:id="rId3"/>
    <p:sldId id="306" r:id="rId4"/>
    <p:sldId id="309" r:id="rId5"/>
    <p:sldId id="310" r:id="rId6"/>
    <p:sldId id="312" r:id="rId7"/>
    <p:sldId id="259" r:id="rId8"/>
    <p:sldId id="280" r:id="rId9"/>
    <p:sldId id="278" r:id="rId10"/>
    <p:sldId id="281" r:id="rId11"/>
    <p:sldId id="261" r:id="rId12"/>
    <p:sldId id="289" r:id="rId13"/>
    <p:sldId id="264" r:id="rId14"/>
    <p:sldId id="283" r:id="rId15"/>
    <p:sldId id="284" r:id="rId16"/>
    <p:sldId id="285" r:id="rId17"/>
    <p:sldId id="269" r:id="rId18"/>
    <p:sldId id="286" r:id="rId19"/>
    <p:sldId id="287" r:id="rId20"/>
    <p:sldId id="265" r:id="rId21"/>
    <p:sldId id="266" r:id="rId22"/>
    <p:sldId id="267" r:id="rId23"/>
    <p:sldId id="304" r:id="rId24"/>
    <p:sldId id="26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0" autoAdjust="0"/>
    <p:restoredTop sz="94660"/>
  </p:normalViewPr>
  <p:slideViewPr>
    <p:cSldViewPr>
      <p:cViewPr varScale="1">
        <p:scale>
          <a:sx n="91" d="100"/>
          <a:sy n="91" d="100"/>
        </p:scale>
        <p:origin x="-146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27BA-798E-47D6-9AA6-EBB3757637F1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C7B6-2351-4E0E-9E07-EF1DDB7CB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D4C43-244F-4F86-9AD4-2BB6682299BD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F31-7CB2-4605-9BCD-2C5F0632B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CA797-1DD7-4076-A138-7542B9312EBE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307A-9E43-4BD9-AFA3-E055CC262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4879-4E5F-437A-864F-DB898688D0B4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9A5D-383F-4458-B93A-3437431B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E6E3-9844-4FA3-9C5D-DFC772710BA6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6CB3-2C30-4AD2-B8B1-AFC466AC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1A35-E139-4871-B9F8-2A353C68B609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6D8C2-9DC2-483B-A114-D7A9E7722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AC531-943F-489F-9014-0861931895BB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31AE5-0076-4A13-8418-5AD823F09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3A0E-793B-485A-8DE2-2DDC583D68AF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3D2D6-096E-4CA1-850C-583E4F122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F218-4525-4591-BCC3-F6AF95B7E4DF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8DEC-B23A-4200-A661-139E0B8D2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E1EBF-06A0-4E65-99D8-18DD9B5B6734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DCFB-3982-444B-8FB4-D83D794E8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5949D-E8D9-48DC-B05C-53D5DA1894BB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C075-FD80-4876-840B-5BE155C2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2A58AD-C1ED-43DD-81F8-1EDAF02473DA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8B6F8-F499-478F-B09D-20835EC44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winstonsolar.org/team/2009/photos/2003race/scrutineering/medium/original/00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hyperlink" Target="http://www.winstonsolar.org/team/2009/photos/2003race/arrival/medium/original/001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winstonsolar.org/team/2009/photos/2009/2009RaceTest/medium/original/00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www.winstonsolar.org/team/2009/photos/2009/2009RaceTest/medium/original/004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www.winstonsolar.org/team/2009/photos/2006team/medium/original/01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nstonsolar.org/team/2009/photos/2006team/medium/original/012.jpg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www.winstonsolar.org/team/2009/photos/2006team/medium/original/01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"/>
            <a:ext cx="8153400" cy="199644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WELCOME TO THE 2022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SOLAR CAR CHALLENGE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3914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9600" b="1" dirty="0" smtClean="0"/>
              <a:t>Where do we start?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Start with Team-Building</a:t>
            </a:r>
          </a:p>
        </p:txBody>
      </p:sp>
      <p:pic>
        <p:nvPicPr>
          <p:cNvPr id="19458" name="Picture 2" descr="http://www.solarcarchallenge.org/challenge/photos/2010/day3/photo/3day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219200"/>
            <a:ext cx="81407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</a:t>
            </a:r>
            <a:r>
              <a:rPr lang="en-US" b="1" dirty="0" smtClean="0">
                <a:solidFill>
                  <a:srgbClr val="FF0000"/>
                </a:solidFill>
              </a:rPr>
              <a:t>BIG</a:t>
            </a:r>
            <a:r>
              <a:rPr lang="en-US" b="1" dirty="0" smtClean="0"/>
              <a:t> a team?</a:t>
            </a:r>
            <a:endParaRPr lang="en-US" b="1" dirty="0"/>
          </a:p>
        </p:txBody>
      </p:sp>
      <p:pic>
        <p:nvPicPr>
          <p:cNvPr id="3" name="Picture 2" descr="Copp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8610600" cy="593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530600"/>
            <a:ext cx="59436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72200" y="838200"/>
            <a:ext cx="2951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 sure to have </a:t>
            </a:r>
          </a:p>
          <a:p>
            <a:r>
              <a:rPr lang="en-US" sz="2800" dirty="0" smtClean="0"/>
              <a:t>enough team members to</a:t>
            </a:r>
          </a:p>
          <a:p>
            <a:r>
              <a:rPr lang="en-US" sz="2800" dirty="0" smtClean="0"/>
              <a:t>accomplish the </a:t>
            </a:r>
          </a:p>
          <a:p>
            <a:r>
              <a:rPr lang="en-US" sz="2800" dirty="0" smtClean="0"/>
              <a:t>task involved!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Develop the Role of Team Captain</a:t>
            </a:r>
            <a:br>
              <a:rPr lang="en-US" b="1" dirty="0" smtClean="0"/>
            </a:br>
            <a:r>
              <a:rPr lang="en-US" b="1" dirty="0" smtClean="0"/>
              <a:t> </a:t>
            </a:r>
            <a:endParaRPr lang="en-US" sz="3600" b="1" dirty="0"/>
          </a:p>
        </p:txBody>
      </p:sp>
      <p:pic>
        <p:nvPicPr>
          <p:cNvPr id="3" name="Picture 2" descr="KAM_1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8104094" cy="498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763000" cy="762000"/>
          </a:xfrm>
        </p:spPr>
        <p:txBody>
          <a:bodyPr/>
          <a:lstStyle/>
          <a:p>
            <a:r>
              <a:rPr lang="en-US" b="1" dirty="0" smtClean="0"/>
              <a:t>Is the team vested in the project?</a:t>
            </a:r>
            <a:endParaRPr lang="en-US" b="1" dirty="0"/>
          </a:p>
        </p:txBody>
      </p:sp>
      <p:pic>
        <p:nvPicPr>
          <p:cNvPr id="3" name="Picture 2" descr="00day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399"/>
            <a:ext cx="8077200" cy="525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sz="4000" b="1" dirty="0" smtClean="0"/>
              <a:t>Techniques for developing long term team &amp; parent support</a:t>
            </a:r>
            <a:endParaRPr lang="en-US" sz="4000" b="1" dirty="0"/>
          </a:p>
        </p:txBody>
      </p:sp>
      <p:pic>
        <p:nvPicPr>
          <p:cNvPr id="4" name="Picture 3" descr="Shinerun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828800"/>
            <a:ext cx="76962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295400"/>
          </a:xfrm>
        </p:spPr>
        <p:txBody>
          <a:bodyPr/>
          <a:lstStyle/>
          <a:p>
            <a:r>
              <a:rPr lang="en-US" b="1" dirty="0" smtClean="0"/>
              <a:t>Read the Rules Together</a:t>
            </a:r>
            <a:br>
              <a:rPr lang="en-US" b="1" dirty="0" smtClean="0"/>
            </a:br>
            <a:r>
              <a:rPr lang="en-US" sz="2000" b="1" dirty="0" smtClean="0"/>
              <a:t>(many times)</a:t>
            </a:r>
          </a:p>
        </p:txBody>
      </p:sp>
      <p:pic>
        <p:nvPicPr>
          <p:cNvPr id="22530" name="Picture 2" descr="http://www.solarcarchallenge.org/challenge/photos/2010/day0/photo/0day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16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importance of building skills</a:t>
            </a:r>
            <a:endParaRPr lang="en-US" b="1" dirty="0"/>
          </a:p>
        </p:txBody>
      </p:sp>
      <p:pic>
        <p:nvPicPr>
          <p:cNvPr id="4" name="Picture 3" descr="garag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371599"/>
            <a:ext cx="3120044" cy="1906693"/>
          </a:xfrm>
          <a:prstGeom prst="rect">
            <a:avLst/>
          </a:prstGeom>
        </p:spPr>
      </p:pic>
      <p:pic>
        <p:nvPicPr>
          <p:cNvPr id="5" name="Picture 4" descr="Neiman Walker and Todd Deetjen, Liberty 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219200"/>
            <a:ext cx="7721600" cy="5147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garag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7620000" cy="5076825"/>
          </a:xfrm>
          <a:prstGeom prst="rect">
            <a:avLst/>
          </a:prstGeom>
        </p:spPr>
      </p:pic>
      <p:pic>
        <p:nvPicPr>
          <p:cNvPr id="4" name="Picture 3" descr="garag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1" y="4419600"/>
            <a:ext cx="3635430" cy="222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Why Participate in the Solar Car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2060"/>
                </a:solidFill>
              </a:rPr>
              <a:t>Problem-Solving and Collaboration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Dedication and Commitment – the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en-US" sz="3600" dirty="0" smtClean="0">
                <a:solidFill>
                  <a:srgbClr val="002060"/>
                </a:solidFill>
              </a:rPr>
              <a:t>“</a:t>
            </a:r>
            <a:r>
              <a:rPr lang="en-US" sz="3600" b="1" i="1" dirty="0" smtClean="0">
                <a:solidFill>
                  <a:srgbClr val="002060"/>
                </a:solidFill>
              </a:rPr>
              <a:t>do not quit</a:t>
            </a:r>
            <a:r>
              <a:rPr lang="en-US" sz="3600" dirty="0" smtClean="0">
                <a:solidFill>
                  <a:srgbClr val="002060"/>
                </a:solidFill>
              </a:rPr>
              <a:t>” attitude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Project-Based Engineering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Learning to deal with Success and Failure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 about Budgets and Public Speaking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Learn the importance of teamwork</a:t>
            </a:r>
          </a:p>
        </p:txBody>
      </p:sp>
    </p:spTree>
    <p:extLst>
      <p:ext uri="{BB962C8B-B14F-4D97-AF65-F5344CB8AC3E}">
        <p14:creationId xmlns:p14="http://schemas.microsoft.com/office/powerpoint/2010/main" val="31542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295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Importance of Goal-Setting and following a Timeline</a:t>
            </a:r>
            <a:endParaRPr lang="en-US" b="1" dirty="0"/>
          </a:p>
        </p:txBody>
      </p:sp>
      <p:pic>
        <p:nvPicPr>
          <p:cNvPr id="4" name="Picture 3" descr="00day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04800"/>
            <a:ext cx="76962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981200"/>
          </a:xfrm>
        </p:spPr>
        <p:txBody>
          <a:bodyPr/>
          <a:lstStyle/>
          <a:p>
            <a:r>
              <a:rPr lang="en-US" sz="5400" b="1" dirty="0" smtClean="0"/>
              <a:t>TIMELINE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144000" cy="3276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Plan	   </a:t>
            </a:r>
            <a:r>
              <a:rPr lang="en-US" sz="2000" dirty="0" smtClean="0">
                <a:solidFill>
                  <a:srgbClr val="7030A0"/>
                </a:solidFill>
              </a:rPr>
              <a:t>Develop       </a:t>
            </a:r>
            <a:r>
              <a:rPr lang="en-US" sz="2000" dirty="0" smtClean="0">
                <a:solidFill>
                  <a:srgbClr val="FF0000"/>
                </a:solidFill>
              </a:rPr>
              <a:t>Fundraising     </a:t>
            </a:r>
            <a:r>
              <a:rPr lang="en-US" sz="2000" dirty="0" smtClean="0">
                <a:solidFill>
                  <a:schemeClr val="accent6"/>
                </a:solidFill>
              </a:rPr>
              <a:t>Buy</a:t>
            </a:r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00B050"/>
                </a:solidFill>
              </a:rPr>
              <a:t>Build</a:t>
            </a:r>
            <a:r>
              <a:rPr lang="en-US" sz="2000" dirty="0" smtClean="0">
                <a:solidFill>
                  <a:srgbClr val="7030A0"/>
                </a:solidFill>
              </a:rPr>
              <a:t>	 </a:t>
            </a:r>
            <a:r>
              <a:rPr lang="en-US" sz="2000" dirty="0" smtClean="0">
                <a:solidFill>
                  <a:srgbClr val="00B0F0"/>
                </a:solidFill>
              </a:rPr>
              <a:t>Re-Engineer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Test 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   </a:t>
            </a:r>
            <a:r>
              <a:rPr lang="en-US" sz="2000" dirty="0" smtClean="0">
                <a:solidFill>
                  <a:srgbClr val="002060"/>
                </a:solidFill>
              </a:rPr>
              <a:t>Race</a:t>
            </a:r>
            <a:r>
              <a:rPr lang="en-US" sz="2000" dirty="0" smtClean="0">
                <a:solidFill>
                  <a:srgbClr val="7030A0"/>
                </a:solidFill>
              </a:rPr>
              <a:t>   </a:t>
            </a:r>
            <a:r>
              <a:rPr lang="en-US" sz="2000" dirty="0" smtClean="0">
                <a:solidFill>
                  <a:schemeClr val="accent1"/>
                </a:solidFill>
              </a:rPr>
              <a:t>Post 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And	   </a:t>
            </a:r>
            <a:r>
              <a:rPr lang="en-US" sz="2000" dirty="0" smtClean="0">
                <a:solidFill>
                  <a:srgbClr val="7030A0"/>
                </a:solidFill>
              </a:rPr>
              <a:t>Promo					            	        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Car                 </a:t>
            </a:r>
            <a:r>
              <a:rPr lang="en-US" sz="2000" dirty="0" smtClean="0">
                <a:solidFill>
                  <a:schemeClr val="accent1"/>
                </a:solidFill>
              </a:rPr>
              <a:t>Race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Design	   </a:t>
            </a:r>
            <a:r>
              <a:rPr lang="en-US" sz="2000" dirty="0" smtClean="0">
                <a:solidFill>
                  <a:srgbClr val="7030A0"/>
                </a:solidFill>
              </a:rPr>
              <a:t>Materials						                   </a:t>
            </a:r>
            <a:r>
              <a:rPr lang="en-US" sz="2000" dirty="0" err="1" smtClean="0">
                <a:solidFill>
                  <a:schemeClr val="accent1"/>
                </a:solidFill>
              </a:rPr>
              <a:t>Eval</a:t>
            </a:r>
            <a:endParaRPr lang="en-US" sz="2000" dirty="0">
              <a:solidFill>
                <a:schemeClr val="accent1"/>
              </a:solidFill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____________________________________________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Sept </a:t>
            </a:r>
            <a:r>
              <a:rPr lang="en-US" sz="2000" b="1" dirty="0" smtClean="0"/>
              <a:t> </a:t>
            </a:r>
            <a:r>
              <a:rPr lang="en-US" sz="2000" dirty="0" smtClean="0"/>
              <a:t>        </a:t>
            </a:r>
            <a:r>
              <a:rPr lang="en-US" sz="2000" b="1" dirty="0" smtClean="0">
                <a:solidFill>
                  <a:schemeClr val="tx1"/>
                </a:solidFill>
              </a:rPr>
              <a:t>Early Oct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Oct</a:t>
            </a:r>
            <a:r>
              <a:rPr lang="en-US" sz="2000" b="1" dirty="0" smtClean="0">
                <a:solidFill>
                  <a:schemeClr val="tx1"/>
                </a:solidFill>
              </a:rPr>
              <a:t>              Nov      Dec - Mar        Apr - May           July     Aug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Importance of Testing</a:t>
            </a:r>
          </a:p>
        </p:txBody>
      </p:sp>
      <p:pic>
        <p:nvPicPr>
          <p:cNvPr id="26626" name="Picture 2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448934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981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uisia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3400" y="39624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Reality of Testing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The three Teams that did not pass Scrutineering in 2019 </a:t>
            </a:r>
            <a:r>
              <a:rPr lang="en-US" b="1" i="1" dirty="0" smtClean="0">
                <a:solidFill>
                  <a:srgbClr val="FF0000"/>
                </a:solidFill>
              </a:rPr>
              <a:t>never tested their vehicles</a:t>
            </a:r>
            <a:r>
              <a:rPr lang="en-US" dirty="0" smtClean="0"/>
              <a:t> before arriving at the race.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Recommendation</a:t>
            </a:r>
            <a:r>
              <a:rPr lang="en-US" dirty="0" smtClean="0"/>
              <a:t>: Put 500 miles on your solar car before you ever get to the Race.  You want to “break” you car at home . .  not at the race.  </a:t>
            </a:r>
          </a:p>
          <a:p>
            <a:r>
              <a:rPr lang="en-US" dirty="0" smtClean="0"/>
              <a:t>Please don’t show up at the race with an incomplete solar car!</a:t>
            </a:r>
          </a:p>
        </p:txBody>
      </p:sp>
    </p:spTree>
    <p:extLst>
      <p:ext uri="{BB962C8B-B14F-4D97-AF65-F5344CB8AC3E}">
        <p14:creationId xmlns:p14="http://schemas.microsoft.com/office/powerpoint/2010/main" val="12310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Post-Race Evaluation</a:t>
            </a:r>
          </a:p>
        </p:txBody>
      </p:sp>
      <p:pic>
        <p:nvPicPr>
          <p:cNvPr id="27650" name="Picture 4" descr="Winston Solar Car Team Phot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41370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Winston Solar Car Team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192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Winston Solar Car Team Phot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114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RACE AGENDA FOR 2022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b="1" dirty="0" smtClean="0"/>
              <a:t>(1) Registration Deadline – March 1st</a:t>
            </a:r>
            <a:br>
              <a:rPr lang="en-US" sz="3200" b="1" dirty="0" smtClean="0"/>
            </a:br>
            <a:r>
              <a:rPr lang="en-US" sz="3200" b="1" dirty="0" smtClean="0"/>
              <a:t>(2) Oral Presentation Video Deadline – June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(3) Team Scrapbook Deadline – June 15th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(4) Liability Insurance Deadline – July 1st</a:t>
            </a:r>
            <a:br>
              <a:rPr lang="en-US" sz="3200" b="1" dirty="0" smtClean="0"/>
            </a:br>
            <a:r>
              <a:rPr lang="en-US" sz="3200" b="1" dirty="0" smtClean="0"/>
              <a:t>(5) Team Check-In – Wednesday, July 13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	</a:t>
            </a:r>
            <a:r>
              <a:rPr lang="en-US" sz="3200" b="1" i="1" dirty="0" smtClean="0">
                <a:solidFill>
                  <a:srgbClr val="0070C0"/>
                </a:solidFill>
              </a:rPr>
              <a:t>Everyone taking part must be there!</a:t>
            </a:r>
            <a:br>
              <a:rPr lang="en-US" sz="3200" b="1" i="1" dirty="0" smtClean="0">
                <a:solidFill>
                  <a:srgbClr val="0070C0"/>
                </a:solidFill>
              </a:rPr>
            </a:br>
            <a:r>
              <a:rPr lang="en-US" sz="3200" b="1" dirty="0" smtClean="0"/>
              <a:t>(6) Scrutineering – July 14-16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(7) Cross-Country Race Begins – July 17</a:t>
            </a:r>
            <a:r>
              <a:rPr lang="en-US" sz="3200" b="1" baseline="30000" dirty="0" smtClean="0"/>
              <a:t>th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(8) Race Finish – July 23</a:t>
            </a:r>
            <a:r>
              <a:rPr lang="en-US" sz="3200" b="1" baseline="30000" dirty="0" smtClean="0"/>
              <a:t>rd</a:t>
            </a:r>
            <a:r>
              <a:rPr lang="en-US" sz="3200" b="1" dirty="0" smtClean="0"/>
              <a:t> [Colorado]</a:t>
            </a:r>
            <a:br>
              <a:rPr lang="en-US" sz="3200" b="1" dirty="0" smtClean="0"/>
            </a:br>
            <a:r>
              <a:rPr lang="en-US" sz="3200" b="1" dirty="0"/>
              <a:t>	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3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-838200"/>
            <a:ext cx="7772400" cy="3124200"/>
          </a:xfrm>
        </p:spPr>
        <p:txBody>
          <a:bodyPr/>
          <a:lstStyle/>
          <a:p>
            <a:r>
              <a:rPr lang="en-US" b="1" dirty="0" smtClean="0"/>
              <a:t>What’s Emphasized In 2022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153400" cy="5105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Crush Zone / Roll Cage / Roll Bar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We will be developing a better understanding of the crush zone / roll cage / roll bar to improve safety.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New Cruiser Class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(1) Four wheel cruiser seating 4 passengers facing forward, each 	having their own separate means for entry &amp; egress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(2) Totally enclosed body with </a:t>
            </a:r>
            <a:r>
              <a:rPr lang="en-US" sz="2400" b="1" i="1" dirty="0" smtClean="0">
                <a:solidFill>
                  <a:srgbClr val="7030A0"/>
                </a:solidFill>
              </a:rPr>
              <a:t>array integrated on skin </a:t>
            </a:r>
            <a:r>
              <a:rPr lang="en-US" sz="2400" dirty="0" smtClean="0">
                <a:solidFill>
                  <a:schemeClr val="tx1"/>
                </a:solidFill>
              </a:rPr>
              <a:t>of the 	vehicle.  Requires working trunk.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(3) Points awarded based on distance traveled times the 	number of passengers.</a:t>
            </a:r>
          </a:p>
        </p:txBody>
      </p:sp>
    </p:spTree>
    <p:extLst>
      <p:ext uri="{BB962C8B-B14F-4D97-AF65-F5344CB8AC3E}">
        <p14:creationId xmlns:p14="http://schemas.microsoft.com/office/powerpoint/2010/main" val="4269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51598" cy="577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6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dirty="0" smtClean="0"/>
              <a:t>FAU High School CAD Drawing</a:t>
            </a:r>
            <a:br>
              <a:rPr lang="en-US" dirty="0" smtClean="0"/>
            </a:br>
            <a:r>
              <a:rPr lang="en-US" dirty="0" smtClean="0"/>
              <a:t>of Cruiser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6497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0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6400800" y="1155700"/>
            <a:ext cx="2286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Now, it’s  time to start preparing for the </a:t>
            </a:r>
            <a:r>
              <a:rPr lang="en-US" sz="4000" b="1" dirty="0" smtClean="0">
                <a:solidFill>
                  <a:srgbClr val="002060"/>
                </a:solidFill>
                <a:latin typeface="Calibri" pitchFamily="34" charset="0"/>
              </a:rPr>
              <a:t>2022 </a:t>
            </a:r>
            <a:r>
              <a:rPr lang="en-US" sz="4000" b="1" dirty="0">
                <a:solidFill>
                  <a:srgbClr val="002060"/>
                </a:solidFill>
                <a:latin typeface="Calibri" pitchFamily="34" charset="0"/>
              </a:rPr>
              <a:t>Solar Car Challenge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81000"/>
            <a:ext cx="554355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9600" b="1" dirty="0" smtClean="0">
                <a:solidFill>
                  <a:srgbClr val="002060"/>
                </a:solidFill>
              </a:rPr>
              <a:t>What is our Philosophy?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This is a </a:t>
            </a:r>
            <a:r>
              <a:rPr lang="en-US" b="1" i="1" dirty="0" smtClean="0">
                <a:solidFill>
                  <a:srgbClr val="7030A0"/>
                </a:solidFill>
              </a:rPr>
              <a:t>Cooperation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rather than a Competition</a:t>
            </a:r>
            <a:endParaRPr lang="en-US" b="1" dirty="0"/>
          </a:p>
        </p:txBody>
      </p:sp>
      <p:pic>
        <p:nvPicPr>
          <p:cNvPr id="4" name="Content Placeholder 3" descr="SCC2014-719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467600" cy="49760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232</Words>
  <Application>Microsoft Office PowerPoint</Application>
  <PresentationFormat>On-screen Show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WELCOME TO THE 2022 SOLAR CAR CHALLENGE</vt:lpstr>
      <vt:lpstr>Why Participate in the Solar Car Challenge</vt:lpstr>
      <vt:lpstr> RACE AGENDA FOR 2022 (1) Registration Deadline – March 1st (2) Oral Presentation Video Deadline – June 1st (3) Team Scrapbook Deadline – June 15th (4) Liability Insurance Deadline – July 1st (5) Team Check-In – Wednesday, July 13th  Everyone taking part must be there! (6) Scrutineering – July 14-16th (7) Cross-Country Race Begins – July 17th  (8) Race Finish – July 23rd [Colorado]   </vt:lpstr>
      <vt:lpstr>What’s Emphasized In 2022</vt:lpstr>
      <vt:lpstr>PowerPoint Presentation</vt:lpstr>
      <vt:lpstr>FAU High School CAD Drawing of Cruiser  </vt:lpstr>
      <vt:lpstr>PowerPoint Presentation</vt:lpstr>
      <vt:lpstr>PowerPoint Presentation</vt:lpstr>
      <vt:lpstr>This is a Cooperation rather than a Competition</vt:lpstr>
      <vt:lpstr>PowerPoint Presentation</vt:lpstr>
      <vt:lpstr>Start with Team-Building</vt:lpstr>
      <vt:lpstr>How BIG a team?</vt:lpstr>
      <vt:lpstr>PowerPoint Presentation</vt:lpstr>
      <vt:lpstr> Develop the Role of Team Captain  </vt:lpstr>
      <vt:lpstr>Is the team vested in the project?</vt:lpstr>
      <vt:lpstr>Techniques for developing long term team &amp; parent support</vt:lpstr>
      <vt:lpstr>Read the Rules Together (many times)</vt:lpstr>
      <vt:lpstr>The importance of building skills</vt:lpstr>
      <vt:lpstr>PowerPoint Presentation</vt:lpstr>
      <vt:lpstr>Importance of Goal-Setting and following a Timeline</vt:lpstr>
      <vt:lpstr>TIMELINE</vt:lpstr>
      <vt:lpstr>Importance of Testing</vt:lpstr>
      <vt:lpstr>The Reality of Testing</vt:lpstr>
      <vt:lpstr>Post-Race 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 2012 SOLAR CAR CHALLENGE</dc:title>
  <dc:creator>Lehman Marks</dc:creator>
  <cp:lastModifiedBy>Lehman Marks</cp:lastModifiedBy>
  <cp:revision>99</cp:revision>
  <dcterms:created xsi:type="dcterms:W3CDTF">2011-09-18T00:28:20Z</dcterms:created>
  <dcterms:modified xsi:type="dcterms:W3CDTF">2021-09-11T17:53:38Z</dcterms:modified>
</cp:coreProperties>
</file>